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0"/>
  </p:normalViewPr>
  <p:slideViewPr>
    <p:cSldViewPr snapToGrid="0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AD983-69B9-3C51-6EFF-62C0A6B495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DF76C1-8BAC-836D-AC43-A4C69B202A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5C7DD-6A9C-8B3E-4914-B73CFF289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8C8B1-7C59-AF47-962A-39C8BBC04D20}" type="datetimeFigureOut">
              <a:rPr lang="en-US" smtClean="0"/>
              <a:t>5/6/23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74AF79-3090-90E4-210B-F5E190DE4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615185-C85F-2F97-FCB2-D3C9BA2F9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2A6C-CA17-544D-8AAD-7669CF759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036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B5065-7AE6-402A-2299-4B2D48817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9CBDEA-9DE9-13FD-8D0F-40A1313946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2FAAA-8269-2CC5-E553-16D810C86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8C8B1-7C59-AF47-962A-39C8BBC04D20}" type="datetimeFigureOut">
              <a:rPr lang="en-US" smtClean="0"/>
              <a:t>5/6/23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FEEB3-61D5-74E7-E9C8-F57B34852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256EC-C5A7-61EB-0B51-E4253A161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2A6C-CA17-544D-8AAD-7669CF759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13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DABE2B-253E-49BB-82F0-A33D1D0E98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576A85-085A-21CA-C514-F471DDA8DB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DF81A5-E69B-262F-6F51-79A547A00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8C8B1-7C59-AF47-962A-39C8BBC04D20}" type="datetimeFigureOut">
              <a:rPr lang="en-US" smtClean="0"/>
              <a:t>5/6/23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2FB35-4E7B-63F6-A523-B6B6B6356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45EBDA-C429-27CF-B06A-9B14458B7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2A6C-CA17-544D-8AAD-7669CF759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451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35906-A9B6-1A66-D0BC-1F0992321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9109C-0903-F7D7-5E8C-13319AD40F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F1043-FD6C-21C6-E8BC-658BF643D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8C8B1-7C59-AF47-962A-39C8BBC04D20}" type="datetimeFigureOut">
              <a:rPr lang="en-US" smtClean="0"/>
              <a:t>5/6/23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254C7A-E73B-42E8-3A01-61E28D409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611BF-64EA-698F-2469-3EB1F77BC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2A6C-CA17-544D-8AAD-7669CF759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608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F10EC-C75B-FE4F-B6E0-9C4CF1583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3BDDC5-4067-DDF6-C207-7E79CE8269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8844E9-279E-C6BF-2F0D-88D604F59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8C8B1-7C59-AF47-962A-39C8BBC04D20}" type="datetimeFigureOut">
              <a:rPr lang="en-US" smtClean="0"/>
              <a:t>5/6/23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92A95B-C741-D735-E397-4ADC41D18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232FB-882F-3BF0-8BA4-8C622CB30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2A6C-CA17-544D-8AAD-7669CF759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053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A2D50-75CB-70E9-3300-1634BED95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AB08C-0EB7-4376-7EB2-3819A875B2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8608AE-D654-4364-8823-A570F79404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13402A-0A58-A6DD-572E-F7F5BCADD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8C8B1-7C59-AF47-962A-39C8BBC04D20}" type="datetimeFigureOut">
              <a:rPr lang="en-US" smtClean="0"/>
              <a:t>5/6/23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1451F-A4AE-78C6-FCD5-F6BBA8381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AB1FDA-F520-0A31-6A9C-9B4D0FD4C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2A6C-CA17-544D-8AAD-7669CF759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488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BCEA8-FD56-1843-3513-C10F79D5F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52F6DB-7BDD-1124-B948-644A678B8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690F1A-6824-F544-EFED-6F3EA077B0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CD9EF3-4DBC-E4AF-CFB1-1C6675BA0C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3BF4A0-5CD1-1C27-760C-C50BB1749C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73AF4D-8775-E7FF-22D2-70D82DD2E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8C8B1-7C59-AF47-962A-39C8BBC04D20}" type="datetimeFigureOut">
              <a:rPr lang="en-US" smtClean="0"/>
              <a:t>5/6/23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C9F006-CEB2-0A9A-B82D-A8BF2063C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1BF7BA-3747-984E-3304-EA4166863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2A6C-CA17-544D-8AAD-7669CF759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311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33D1E-44F3-599D-04C1-C572E155D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29E34F-2A84-B411-B0A0-97BC97838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8C8B1-7C59-AF47-962A-39C8BBC04D20}" type="datetimeFigureOut">
              <a:rPr lang="en-US" smtClean="0"/>
              <a:t>5/6/23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62D1DC-9ED9-14EC-927E-E02F3BEBE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05965E-52FD-2A45-59EA-590F726FF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2A6C-CA17-544D-8AAD-7669CF759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086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F2EAD1-6354-CF37-1DBE-8EDDB9005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8C8B1-7C59-AF47-962A-39C8BBC04D20}" type="datetimeFigureOut">
              <a:rPr lang="en-US" smtClean="0"/>
              <a:t>5/6/23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AD93BE-111C-E958-E039-01234D747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16CC18-C822-C941-3890-3E6229CD4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2A6C-CA17-544D-8AAD-7669CF759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434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C4BD1-6224-BFF1-2270-B60782CB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B5964-077E-DEAB-3346-A054C5E03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AFE32C-6E9E-55A1-E529-9F508E0D3A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EF056F-9B92-ADE6-CD0A-644ABAE0B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8C8B1-7C59-AF47-962A-39C8BBC04D20}" type="datetimeFigureOut">
              <a:rPr lang="en-US" smtClean="0"/>
              <a:t>5/6/23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993E98-091D-08B3-BDB7-29B930FF2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9E4529-E564-A0F1-CFDD-1D4584C66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2A6C-CA17-544D-8AAD-7669CF759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056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7DA2A-D2C8-2EA9-4618-BF976DB42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C2F8F8-777E-54AF-78B8-6625D6C589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B126F-D6B1-2C2E-8169-67B023B02E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3CDB20-143B-3823-2DBF-C9B0605F9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8C8B1-7C59-AF47-962A-39C8BBC04D20}" type="datetimeFigureOut">
              <a:rPr lang="en-US" smtClean="0"/>
              <a:t>5/6/23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9CAC09-AA29-6FE6-2E38-A3FF4BD56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8F1FE4-8228-18D1-B4D0-1CD55F4D4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2A6C-CA17-544D-8AAD-7669CF759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265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CEAEF2-B371-0F1E-306E-3951A00D6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A170A2-8629-04B1-C19A-9AD0834012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2A0503-76F3-2EF2-067B-47F747FCF7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8C8B1-7C59-AF47-962A-39C8BBC04D20}" type="datetimeFigureOut">
              <a:rPr lang="en-US" smtClean="0"/>
              <a:t>5/6/23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FE482F-A816-0221-54E6-8247E15E57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5681B-3901-A568-D59E-81AF10B747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CA2A6C-CA17-544D-8AAD-7669CF759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230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23B87-FA3A-60D2-BD30-48B6B9001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36959"/>
            <a:ext cx="9144000" cy="2387600"/>
          </a:xfrm>
        </p:spPr>
        <p:txBody>
          <a:bodyPr/>
          <a:lstStyle/>
          <a:p>
            <a:r>
              <a:rPr lang="en-US" dirty="0"/>
              <a:t>The Environmental </a:t>
            </a:r>
            <a:br>
              <a:rPr lang="en-US" dirty="0"/>
            </a:br>
            <a:r>
              <a:rPr lang="en-US" dirty="0"/>
              <a:t>Kuznets Curve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52F9BE-07F2-A2A1-D5B9-5ECD166601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27241"/>
            <a:ext cx="9144000" cy="1655762"/>
          </a:xfrm>
        </p:spPr>
        <p:txBody>
          <a:bodyPr/>
          <a:lstStyle/>
          <a:p>
            <a:r>
              <a:rPr lang="en-US" dirty="0"/>
              <a:t>Atharva </a:t>
            </a:r>
            <a:r>
              <a:rPr lang="en-US" dirty="0" err="1"/>
              <a:t>Rajadnya</a:t>
            </a:r>
            <a:r>
              <a:rPr lang="en-US" dirty="0"/>
              <a:t>, Aleksi Knepp, and </a:t>
            </a:r>
            <a:r>
              <a:rPr lang="en-US" dirty="0" err="1"/>
              <a:t>Yixuan</a:t>
            </a:r>
            <a:r>
              <a:rPr lang="en-US" dirty="0"/>
              <a:t> Li</a:t>
            </a:r>
          </a:p>
        </p:txBody>
      </p:sp>
    </p:spTree>
    <p:extLst>
      <p:ext uri="{BB962C8B-B14F-4D97-AF65-F5344CB8AC3E}">
        <p14:creationId xmlns:p14="http://schemas.microsoft.com/office/powerpoint/2010/main" val="1075145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B3D4D-024C-5B93-AA7C-47BF0B79F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chart showing integrated emissions from 1960 onwards </a:t>
            </a:r>
          </a:p>
        </p:txBody>
      </p:sp>
      <p:pic>
        <p:nvPicPr>
          <p:cNvPr id="4" name="Picture 3" descr="A picture containing screenshot, colorfulness, rectangle, square&#10;&#10;Description automatically generated">
            <a:extLst>
              <a:ext uri="{FF2B5EF4-FFF2-40B4-BE49-F238E27FC236}">
                <a16:creationId xmlns:a16="http://schemas.microsoft.com/office/drawing/2014/main" id="{E0E609E9-A39E-2943-1534-BE5D164563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919"/>
          <a:stretch/>
        </p:blipFill>
        <p:spPr bwMode="auto">
          <a:xfrm>
            <a:off x="1306032" y="1919479"/>
            <a:ext cx="9411925" cy="447770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318860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icture containing text, screenshot, plot, diagram&#10;&#10;Description automatically generated">
            <a:extLst>
              <a:ext uri="{FF2B5EF4-FFF2-40B4-BE49-F238E27FC236}">
                <a16:creationId xmlns:a16="http://schemas.microsoft.com/office/drawing/2014/main" id="{95AEC7C9-0405-0390-20F5-F99839B0F1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45" r="3570" b="-1"/>
          <a:stretch/>
        </p:blipFill>
        <p:spPr>
          <a:xfrm>
            <a:off x="242887" y="137234"/>
            <a:ext cx="11706225" cy="6583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756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line, plot, screenshot&#10;&#10;Description automatically generated">
            <a:extLst>
              <a:ext uri="{FF2B5EF4-FFF2-40B4-BE49-F238E27FC236}">
                <a16:creationId xmlns:a16="http://schemas.microsoft.com/office/drawing/2014/main" id="{47E0FBBD-0E94-DAC4-7706-4E3B116C4A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50" y="136304"/>
            <a:ext cx="12109450" cy="658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509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A picture containing text, screenshot, diagram, line&#10;&#10;Description automatically generated">
            <a:extLst>
              <a:ext uri="{FF2B5EF4-FFF2-40B4-BE49-F238E27FC236}">
                <a16:creationId xmlns:a16="http://schemas.microsoft.com/office/drawing/2014/main" id="{63F2D9E7-F20F-9522-6513-DF6F88CFC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262" y="431614"/>
            <a:ext cx="11801475" cy="5994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8481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line, diagram, plot&#10;&#10;Description automatically generated">
            <a:extLst>
              <a:ext uri="{FF2B5EF4-FFF2-40B4-BE49-F238E27FC236}">
                <a16:creationId xmlns:a16="http://schemas.microsoft.com/office/drawing/2014/main" id="{E7691CCD-90F2-387C-B9CD-649482EFD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40" y="455567"/>
            <a:ext cx="11846719" cy="5946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169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line, font, screenshot&#10;&#10;Description automatically generated">
            <a:extLst>
              <a:ext uri="{FF2B5EF4-FFF2-40B4-BE49-F238E27FC236}">
                <a16:creationId xmlns:a16="http://schemas.microsoft.com/office/drawing/2014/main" id="{DE109D6A-75AA-C593-BE2F-365D3EEA2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" y="459418"/>
            <a:ext cx="11772900" cy="5939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1720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line, diagram, plot&#10;&#10;Description automatically generated">
            <a:extLst>
              <a:ext uri="{FF2B5EF4-FFF2-40B4-BE49-F238E27FC236}">
                <a16:creationId xmlns:a16="http://schemas.microsoft.com/office/drawing/2014/main" id="{00A2BA06-2BED-4941-EFE8-81975EAC7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41" y="325378"/>
            <a:ext cx="12068317" cy="620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3938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Content Placeholder 4" descr="Chart">
            <a:extLst>
              <a:ext uri="{FF2B5EF4-FFF2-40B4-BE49-F238E27FC236}">
                <a16:creationId xmlns:a16="http://schemas.microsoft.com/office/drawing/2014/main" id="{726FDBB2-9E9B-0ECE-E36B-226D67BF147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243428" y="453621"/>
            <a:ext cx="5705143" cy="5950757"/>
          </a:xfr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E356A-6346-2C8D-CF7A-AECAF1746B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z="2400" kern="100" dirty="0">
                <a:latin typeface="Calibri" panose="020F0502020204030204" pitchFamily="34" charset="0"/>
              </a:rPr>
              <a:t>The Valence Aware Dictionary and Sentiment Reasoner (VADER)</a:t>
            </a:r>
          </a:p>
          <a:p>
            <a:pPr eaLnBrk="1" hangingPunct="1">
              <a:defRPr/>
            </a:pPr>
            <a:endParaRPr lang="en-US" altLang="zh-CN" sz="2400" b="1" kern="100" dirty="0">
              <a:latin typeface="Calibri" panose="020F0502020204030204" pitchFamily="34" charset="0"/>
            </a:endParaRPr>
          </a:p>
          <a:p>
            <a:pPr eaLnBrk="1" hangingPunct="1">
              <a:defRPr/>
            </a:pPr>
            <a:r>
              <a:rPr lang="en-US" altLang="zh-CN" sz="2400" kern="100" dirty="0">
                <a:latin typeface="Calibri" panose="020F0502020204030204" pitchFamily="34" charset="0"/>
              </a:rPr>
              <a:t>The average sentiment score remains stable around 1 from 1790 to 2018. However, notable dips in sentiment are observed in 1790, during the 1940s, and in the first decade of the 21st century.</a:t>
            </a:r>
          </a:p>
          <a:p>
            <a:pPr eaLnBrk="1" hangingPunct="1">
              <a:defRPr/>
            </a:pPr>
            <a:endParaRPr lang="en-US" altLang="zh-CN" sz="2400" kern="100" dirty="0">
              <a:latin typeface="Calibri" panose="020F0502020204030204" pitchFamily="34" charset="0"/>
            </a:endParaRPr>
          </a:p>
          <a:p>
            <a:pPr eaLnBrk="1" hangingPunct="1">
              <a:defRPr/>
            </a:pPr>
            <a:r>
              <a:rPr lang="en-US" altLang="zh-CN" sz="2400" kern="100" dirty="0">
                <a:latin typeface="Calibri" panose="020F0502020204030204" pitchFamily="34" charset="0"/>
              </a:rPr>
              <a:t>Most significant dips in sentiment mainly occurred during the administrations of Franklin D. Roosevelt, George W. Bush, and George Washington</a:t>
            </a:r>
          </a:p>
          <a:p>
            <a:pPr eaLnBrk="1" hangingPunct="1">
              <a:defRPr/>
            </a:pPr>
            <a:endParaRPr lang="en-US" altLang="zh-CN" sz="1800" kern="100" dirty="0">
              <a:latin typeface="Calibri" panose="020F0502020204030204" pitchFamily="34" charset="0"/>
            </a:endParaRPr>
          </a:p>
          <a:p>
            <a:pPr eaLnBrk="1" hangingPunct="1">
              <a:defRPr/>
            </a:pPr>
            <a:endParaRPr lang="zh-CN" altLang="en-US" dirty="0"/>
          </a:p>
        </p:txBody>
      </p:sp>
      <p:sp>
        <p:nvSpPr>
          <p:cNvPr id="4099" name="Title 1">
            <a:extLst>
              <a:ext uri="{FF2B5EF4-FFF2-40B4-BE49-F238E27FC236}">
                <a16:creationId xmlns:a16="http://schemas.microsoft.com/office/drawing/2014/main" id="{54957AFD-8DB6-E284-0C31-DF50CAAF88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zh-CN" sz="3600"/>
              <a:t>Sentiment Analysis</a:t>
            </a:r>
            <a:endParaRPr lang="zh-CN" altLang="en-US" sz="36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0BBFA-C3EE-602A-0EF9-4ABFBC178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altLang="zh-CN" sz="1800" kern="100" dirty="0">
              <a:latin typeface="Calibri" panose="020F0502020204030204" pitchFamily="34" charset="0"/>
            </a:endParaRPr>
          </a:p>
          <a:p>
            <a:pPr eaLnBrk="1" hangingPunct="1">
              <a:defRPr/>
            </a:pPr>
            <a:endParaRPr lang="zh-CN" alt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0491E79-260C-5D29-772C-90A53A8A8E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534675"/>
              </p:ext>
            </p:extLst>
          </p:nvPr>
        </p:nvGraphicFramePr>
        <p:xfrm>
          <a:off x="425302" y="393404"/>
          <a:ext cx="11387468" cy="55121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460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22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60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22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224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603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0224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4603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0224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14603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146038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5512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dirty="0">
                          <a:effectLst/>
                        </a:rPr>
                        <a:t>Topic 0</a:t>
                      </a:r>
                      <a:endParaRPr lang="en-US" sz="1800" b="1" kern="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time</a:t>
                      </a:r>
                      <a:endParaRPr lang="en-US" sz="1800" kern="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new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us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war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years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work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one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power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also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peace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12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dirty="0">
                          <a:effectLst/>
                        </a:rPr>
                        <a:t>Topic 1</a:t>
                      </a:r>
                      <a:endParaRPr lang="en-US" sz="1800" b="1" kern="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great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time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us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one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work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every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new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world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present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power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12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>
                          <a:effectLst/>
                        </a:rPr>
                        <a:t>Topic 2</a:t>
                      </a:r>
                      <a:endParaRPr lang="en-US" sz="1800" b="1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great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present</a:t>
                      </a:r>
                      <a:endParaRPr lang="en-US" sz="1800" kern="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one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state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new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time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years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war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every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system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12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dirty="0">
                          <a:effectLst/>
                        </a:rPr>
                        <a:t>Topic 3</a:t>
                      </a:r>
                      <a:endParaRPr lang="en-US" sz="1800" b="1" kern="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great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time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world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every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war</a:t>
                      </a:r>
                      <a:endParaRPr lang="en-US" sz="1800" kern="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us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new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one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years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peace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12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dirty="0">
                          <a:effectLst/>
                        </a:rPr>
                        <a:t>Topic 4</a:t>
                      </a:r>
                      <a:endParaRPr lang="en-US" sz="1800" b="1" kern="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new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world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great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every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years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war</a:t>
                      </a:r>
                      <a:endParaRPr lang="en-US" sz="1800" kern="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make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us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power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peace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12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dirty="0">
                          <a:effectLst/>
                        </a:rPr>
                        <a:t>Topic 5</a:t>
                      </a:r>
                      <a:endParaRPr lang="en-US" sz="1800" b="1" kern="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new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great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time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one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us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war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world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every</a:t>
                      </a:r>
                      <a:endParaRPr lang="en-US" sz="1800" kern="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nations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years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512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dirty="0">
                          <a:effectLst/>
                        </a:rPr>
                        <a:t>Topic 6</a:t>
                      </a:r>
                      <a:endParaRPr lang="en-US" sz="1800" b="1" kern="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great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new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war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world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time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law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one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years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make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service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512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dirty="0">
                          <a:effectLst/>
                        </a:rPr>
                        <a:t>Topic 7</a:t>
                      </a:r>
                      <a:endParaRPr lang="en-US" sz="1800" b="1" kern="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great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war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time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one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world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new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present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make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every</a:t>
                      </a:r>
                      <a:endParaRPr lang="en-US" sz="1800" kern="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nations</a:t>
                      </a:r>
                      <a:endParaRPr lang="en-US" sz="1800" kern="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512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dirty="0">
                          <a:effectLst/>
                        </a:rPr>
                        <a:t>Topic 8</a:t>
                      </a:r>
                      <a:endParaRPr lang="en-US" sz="1800" b="1" kern="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one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great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us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law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present</a:t>
                      </a:r>
                      <a:endParaRPr lang="en-US" sz="1800" kern="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state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act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new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world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general</a:t>
                      </a:r>
                      <a:endParaRPr lang="en-US" sz="1800" kern="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5121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kern="0" dirty="0">
                          <a:effectLst/>
                        </a:rPr>
                        <a:t>Topic 9</a:t>
                      </a:r>
                      <a:endParaRPr lang="en-US" sz="1800" b="1" kern="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war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new</a:t>
                      </a:r>
                      <a:endParaRPr lang="en-US" sz="1800" kern="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great</a:t>
                      </a:r>
                      <a:endParaRPr lang="en-US" sz="1800" kern="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years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state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time</a:t>
                      </a:r>
                      <a:endParaRPr lang="en-US" sz="1800" kern="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one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shall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every</a:t>
                      </a:r>
                      <a:endParaRPr lang="en-US" sz="1800" kern="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power</a:t>
                      </a:r>
                      <a:endParaRPr lang="en-US" sz="1800" kern="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45719" marB="45719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5258" name="TextBox 5">
            <a:extLst>
              <a:ext uri="{FF2B5EF4-FFF2-40B4-BE49-F238E27FC236}">
                <a16:creationId xmlns:a16="http://schemas.microsoft.com/office/drawing/2014/main" id="{0A725D7F-66A8-5E0B-87E9-553A401258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1243" y="6099698"/>
            <a:ext cx="364951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800" b="1" dirty="0"/>
              <a:t>Topic Modeling</a:t>
            </a:r>
            <a:endParaRPr lang="zh-CN" altLang="en-US" sz="28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78F0E-0606-B4BB-81B8-59777D841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Environmental Kuznets Curve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34E99-8CD6-09E3-8F63-B38ADE90D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In the early stages of economic development, as income and economic growth increase, environmental degradation tends to increase due to the use of environmentally harmful practices and technologies.</a:t>
            </a:r>
          </a:p>
          <a:p>
            <a:r>
              <a:rPr lang="en-US" sz="2400" dirty="0"/>
              <a:t>However, as economies continue to grow and reach a certain level of income, environmental degradation begins to decline, and the trend starts to reverse.</a:t>
            </a:r>
          </a:p>
          <a:p>
            <a:r>
              <a:rPr lang="en-US" sz="2400" dirty="0"/>
              <a:t>The turning point at which environmental degradation begins to decline can vary depending on the specific environmental indicator and the country's economic development path.</a:t>
            </a:r>
          </a:p>
          <a:p>
            <a:r>
              <a:rPr lang="en-US" sz="2400" dirty="0"/>
              <a:t>The EKC theory suggests that once a certain level of income is reached, individuals and societies begin to prioritize environmental protection over economic growth, leading to a decline in environmental degradation. </a:t>
            </a:r>
          </a:p>
        </p:txBody>
      </p:sp>
    </p:spTree>
    <p:extLst>
      <p:ext uri="{BB962C8B-B14F-4D97-AF65-F5344CB8AC3E}">
        <p14:creationId xmlns:p14="http://schemas.microsoft.com/office/powerpoint/2010/main" val="1670889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28C85B-CE86-97AB-6F3A-A289839C50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z="2400" kern="100" dirty="0">
                <a:latin typeface="Calibri" panose="020F0502020204030204" pitchFamily="34" charset="0"/>
              </a:rPr>
              <a:t>Latent Dirichlet Allocation (LDA)</a:t>
            </a:r>
          </a:p>
          <a:p>
            <a:pPr eaLnBrk="1" hangingPunct="1">
              <a:defRPr/>
            </a:pPr>
            <a:endParaRPr lang="en-US" altLang="zh-CN" sz="2400" kern="100" dirty="0">
              <a:latin typeface="Calibri" panose="020F0502020204030204" pitchFamily="34" charset="0"/>
            </a:endParaRPr>
          </a:p>
          <a:p>
            <a:pPr eaLnBrk="1" hangingPunct="1">
              <a:defRPr/>
            </a:pPr>
            <a:endParaRPr lang="en-US" altLang="zh-CN" sz="2400" kern="100" dirty="0">
              <a:latin typeface="Calibri" panose="020F0502020204030204" pitchFamily="34" charset="0"/>
            </a:endParaRPr>
          </a:p>
          <a:p>
            <a:pPr eaLnBrk="1" hangingPunct="1">
              <a:defRPr/>
            </a:pPr>
            <a:r>
              <a:rPr lang="en-US" altLang="zh-CN" sz="2400" kern="100" dirty="0">
                <a:latin typeface="Calibri" panose="020F0502020204030204" pitchFamily="34" charset="0"/>
              </a:rPr>
              <a:t>Topics generally revolve around themes such as time, war, newness, and greatness</a:t>
            </a:r>
          </a:p>
          <a:p>
            <a:pPr eaLnBrk="1" hangingPunct="1">
              <a:defRPr/>
            </a:pPr>
            <a:endParaRPr lang="en-US" altLang="zh-CN" sz="2400" kern="100" dirty="0">
              <a:latin typeface="Calibri" panose="020F0502020204030204" pitchFamily="34" charset="0"/>
            </a:endParaRPr>
          </a:p>
          <a:p>
            <a:pPr eaLnBrk="1" hangingPunct="1">
              <a:defRPr/>
            </a:pPr>
            <a:r>
              <a:rPr lang="en-US" altLang="zh-CN" sz="2400" kern="100" dirty="0">
                <a:latin typeface="Calibri" panose="020F0502020204030204" pitchFamily="34" charset="0"/>
              </a:rPr>
              <a:t>Environmental concerns may not be a high-priority issue in State of the Union addresses.</a:t>
            </a:r>
          </a:p>
          <a:p>
            <a:pPr eaLnBrk="1" hangingPunct="1">
              <a:defRPr/>
            </a:pPr>
            <a:endParaRPr lang="en-US" altLang="zh-CN" sz="2400" kern="100" dirty="0">
              <a:latin typeface="Calibri" panose="020F0502020204030204" pitchFamily="34" charset="0"/>
            </a:endParaRPr>
          </a:p>
          <a:p>
            <a:pPr eaLnBrk="1" hangingPunct="1">
              <a:defRPr/>
            </a:pPr>
            <a:endParaRPr lang="en-US" altLang="zh-CN" sz="2400" kern="100" dirty="0">
              <a:latin typeface="Calibri" panose="020F0502020204030204" pitchFamily="34" charset="0"/>
            </a:endParaRPr>
          </a:p>
        </p:txBody>
      </p:sp>
      <p:sp>
        <p:nvSpPr>
          <p:cNvPr id="6147" name="Title 1">
            <a:extLst>
              <a:ext uri="{FF2B5EF4-FFF2-40B4-BE49-F238E27FC236}">
                <a16:creationId xmlns:a16="http://schemas.microsoft.com/office/drawing/2014/main" id="{F43680C9-0C4C-13F4-6C7A-B60999A7997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zh-CN" sz="3600" dirty="0"/>
              <a:t>Topic Modeling</a:t>
            </a:r>
            <a:endParaRPr lang="zh-CN" altLang="en-US" sz="36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Content Placeholder 5" descr="Text&#10;&#10;Description automatically generated">
            <a:extLst>
              <a:ext uri="{FF2B5EF4-FFF2-40B4-BE49-F238E27FC236}">
                <a16:creationId xmlns:a16="http://schemas.microsoft.com/office/drawing/2014/main" id="{9AA64910-7978-DCF4-48C4-EBD6F7233B62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80753" y="1066911"/>
            <a:ext cx="4238736" cy="4238736"/>
          </a:xfrm>
        </p:spPr>
      </p:pic>
      <p:pic>
        <p:nvPicPr>
          <p:cNvPr id="7172" name="Content Placeholder 7" descr="A picture containing text, newspaper&#10;&#10;Description automatically generated">
            <a:extLst>
              <a:ext uri="{FF2B5EF4-FFF2-40B4-BE49-F238E27FC236}">
                <a16:creationId xmlns:a16="http://schemas.microsoft.com/office/drawing/2014/main" id="{F198B02C-A4BE-C4AD-2D09-CE9F54120807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295014" y="207448"/>
            <a:ext cx="6324599" cy="6324599"/>
          </a:xfrm>
        </p:spPr>
      </p:pic>
      <p:sp>
        <p:nvSpPr>
          <p:cNvPr id="7173" name="TextBox 8">
            <a:extLst>
              <a:ext uri="{FF2B5EF4-FFF2-40B4-BE49-F238E27FC236}">
                <a16:creationId xmlns:a16="http://schemas.microsoft.com/office/drawing/2014/main" id="{23613A81-9D70-D698-9CAF-ECA1DE52D8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09" y="5436157"/>
            <a:ext cx="388778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dirty="0"/>
              <a:t>Word Cloud (all presidents)</a:t>
            </a:r>
          </a:p>
        </p:txBody>
      </p:sp>
      <p:sp>
        <p:nvSpPr>
          <p:cNvPr id="7174" name="TextBox 9">
            <a:extLst>
              <a:ext uri="{FF2B5EF4-FFF2-40B4-BE49-F238E27FC236}">
                <a16:creationId xmlns:a16="http://schemas.microsoft.com/office/drawing/2014/main" id="{F2875D0B-83A6-615F-46B3-0E1A4B1CD9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37219" y="6347103"/>
            <a:ext cx="404018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dirty="0"/>
              <a:t>Word Cloud (chosen presidents)</a:t>
            </a:r>
            <a:endParaRPr lang="zh-CN" alt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D42A4-A24F-531F-E649-F43D3E273CE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z="2000" kern="100" dirty="0">
                <a:latin typeface="Calibri" panose="020F0502020204030204" pitchFamily="34" charset="0"/>
              </a:rPr>
              <a:t>Words such as "time," "law," "great," and "power" are the most common across all Presidents.</a:t>
            </a:r>
          </a:p>
          <a:p>
            <a:pPr eaLnBrk="1" hangingPunct="1">
              <a:defRPr/>
            </a:pPr>
            <a:endParaRPr lang="en-US" altLang="zh-CN" sz="2000" kern="100" dirty="0">
              <a:latin typeface="Calibri" panose="020F0502020204030204" pitchFamily="34" charset="0"/>
            </a:endParaRPr>
          </a:p>
          <a:p>
            <a:pPr eaLnBrk="1" hangingPunct="1">
              <a:defRPr/>
            </a:pPr>
            <a:r>
              <a:rPr lang="en-US" altLang="zh-CN" sz="2000" kern="100" dirty="0">
                <a:latin typeface="Calibri" panose="020F0502020204030204" pitchFamily="34" charset="0"/>
              </a:rPr>
              <a:t>State of the Union primarily focuses on public issues and legislative regulations, while environmental concerns and CO2 emissions are not prominent topics in these statements.</a:t>
            </a:r>
          </a:p>
          <a:p>
            <a:pPr eaLnBrk="1" hangingPunct="1">
              <a:defRPr/>
            </a:pPr>
            <a:endParaRPr lang="zh-CN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58AF9E-DA57-286C-03CD-EB9C23D6DEC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z="2000" kern="100" dirty="0">
                <a:latin typeface="Calibri" panose="020F0502020204030204" pitchFamily="34" charset="0"/>
              </a:rPr>
              <a:t>The subplots for Franklin D. Roosevelt and George W. Bush reveal that "war" is the most frequent word in their State of the Union addresses.</a:t>
            </a:r>
          </a:p>
          <a:p>
            <a:pPr eaLnBrk="1" hangingPunct="1">
              <a:defRPr/>
            </a:pPr>
            <a:endParaRPr lang="en-US" altLang="zh-CN" sz="2000" kern="100" dirty="0">
              <a:latin typeface="Calibri" panose="020F0502020204030204" pitchFamily="34" charset="0"/>
            </a:endParaRPr>
          </a:p>
          <a:p>
            <a:pPr eaLnBrk="1" hangingPunct="1">
              <a:defRPr/>
            </a:pPr>
            <a:r>
              <a:rPr lang="en-US" altLang="zh-CN" sz="2000" kern="100" dirty="0">
                <a:latin typeface="Calibri" panose="020F0502020204030204" pitchFamily="34" charset="0"/>
              </a:rPr>
              <a:t>Words featured in the addresses of Presidents Washington and Obama are more neutral.</a:t>
            </a:r>
          </a:p>
          <a:p>
            <a:pPr eaLnBrk="1" hangingPunct="1">
              <a:defRPr/>
            </a:pPr>
            <a:endParaRPr lang="en-US" altLang="zh-CN" sz="2000" kern="100" dirty="0">
              <a:latin typeface="Calibri" panose="020F0502020204030204" pitchFamily="34" charset="0"/>
            </a:endParaRPr>
          </a:p>
          <a:p>
            <a:pPr eaLnBrk="1" hangingPunct="1">
              <a:defRPr/>
            </a:pPr>
            <a:endParaRPr lang="zh-CN" altLang="en-US" dirty="0"/>
          </a:p>
        </p:txBody>
      </p:sp>
      <p:sp>
        <p:nvSpPr>
          <p:cNvPr id="8196" name="Title 1">
            <a:extLst>
              <a:ext uri="{FF2B5EF4-FFF2-40B4-BE49-F238E27FC236}">
                <a16:creationId xmlns:a16="http://schemas.microsoft.com/office/drawing/2014/main" id="{C04445B9-2DAB-F700-4926-74F55AA17A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zh-CN" sz="3600" dirty="0"/>
              <a:t>Word Clouds</a:t>
            </a:r>
            <a:endParaRPr lang="zh-CN" altLang="en-US" sz="3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troducing John Vidal to the environmental Kuznets curve — Adam Smith  Institute">
            <a:extLst>
              <a:ext uri="{FF2B5EF4-FFF2-40B4-BE49-F238E27FC236}">
                <a16:creationId xmlns:a16="http://schemas.microsoft.com/office/drawing/2014/main" id="{746083AD-34BA-49BB-3F90-ACB187F7AC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6746" y="1862762"/>
            <a:ext cx="7278507" cy="4120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51D65FA-2A66-87EB-86DB-CFEAA5872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Example of an EKC</a:t>
            </a:r>
          </a:p>
        </p:txBody>
      </p:sp>
    </p:spTree>
    <p:extLst>
      <p:ext uri="{BB962C8B-B14F-4D97-AF65-F5344CB8AC3E}">
        <p14:creationId xmlns:p14="http://schemas.microsoft.com/office/powerpoint/2010/main" val="2169309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4EFAF-C045-8EFF-2447-7C1F868A8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Kuznets Curves for countries on the same plot</a:t>
            </a:r>
          </a:p>
        </p:txBody>
      </p:sp>
      <p:pic>
        <p:nvPicPr>
          <p:cNvPr id="4" name="Picture 3" descr="A picture containing text, diagram, line, map&#10;&#10;Description automatically generated">
            <a:extLst>
              <a:ext uri="{FF2B5EF4-FFF2-40B4-BE49-F238E27FC236}">
                <a16:creationId xmlns:a16="http://schemas.microsoft.com/office/drawing/2014/main" id="{721F6427-EB9D-EB92-33A9-C9ADCBF3C5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1356" y="2019241"/>
            <a:ext cx="7509288" cy="43283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3441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1F8C5-125F-EA3A-16E1-F7A4867FA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Individual Kuznets Curves</a:t>
            </a:r>
          </a:p>
        </p:txBody>
      </p:sp>
      <p:pic>
        <p:nvPicPr>
          <p:cNvPr id="4" name="Picture 3" descr="A picture containing text, diagram, line, map&#10;&#10;Description automatically generated">
            <a:extLst>
              <a:ext uri="{FF2B5EF4-FFF2-40B4-BE49-F238E27FC236}">
                <a16:creationId xmlns:a16="http://schemas.microsoft.com/office/drawing/2014/main" id="{AF02975E-BFB5-B694-4541-C2D12C22CC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182"/>
          <a:stretch/>
        </p:blipFill>
        <p:spPr>
          <a:xfrm>
            <a:off x="435938" y="2801251"/>
            <a:ext cx="5638165" cy="2961603"/>
          </a:xfrm>
          <a:prstGeom prst="rect">
            <a:avLst/>
          </a:prstGeom>
        </p:spPr>
      </p:pic>
      <p:pic>
        <p:nvPicPr>
          <p:cNvPr id="5" name="Picture 4" descr="A picture containing text, diagram, line, map&#10;&#10;Description automatically generated">
            <a:extLst>
              <a:ext uri="{FF2B5EF4-FFF2-40B4-BE49-F238E27FC236}">
                <a16:creationId xmlns:a16="http://schemas.microsoft.com/office/drawing/2014/main" id="{B0A189BC-68EB-56DA-86A0-23A4A57453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18"/>
          <a:stretch/>
        </p:blipFill>
        <p:spPr>
          <a:xfrm>
            <a:off x="6181695" y="2264735"/>
            <a:ext cx="5638165" cy="412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301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539AE-DE50-DCA6-D355-62AFEB9AB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CO2 emissions per capita over time </a:t>
            </a:r>
          </a:p>
        </p:txBody>
      </p:sp>
      <p:pic>
        <p:nvPicPr>
          <p:cNvPr id="4" name="Picture 3" descr="A picture containing text, diagram, plot, line&#10;&#10;Description automatically generated">
            <a:extLst>
              <a:ext uri="{FF2B5EF4-FFF2-40B4-BE49-F238E27FC236}">
                <a16:creationId xmlns:a16="http://schemas.microsoft.com/office/drawing/2014/main" id="{59FB2B29-E80B-4276-EEB8-7658DF97C0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773" y="1680055"/>
            <a:ext cx="8286453" cy="47771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2639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5E817-CCA8-6054-3EFF-3B51E3DE7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CO2 emissions per capita over time for all countries</a:t>
            </a:r>
          </a:p>
        </p:txBody>
      </p:sp>
      <p:pic>
        <p:nvPicPr>
          <p:cNvPr id="4" name="Picture 3" descr="A picture containing text, diagram, line, map&#10;&#10;Description automatically generated">
            <a:extLst>
              <a:ext uri="{FF2B5EF4-FFF2-40B4-BE49-F238E27FC236}">
                <a16:creationId xmlns:a16="http://schemas.microsoft.com/office/drawing/2014/main" id="{C4C31CD0-58ED-6EE4-71C0-4C0C59C9EC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392"/>
          <a:stretch/>
        </p:blipFill>
        <p:spPr>
          <a:xfrm>
            <a:off x="6096000" y="1921904"/>
            <a:ext cx="5943600" cy="4300811"/>
          </a:xfrm>
          <a:prstGeom prst="rect">
            <a:avLst/>
          </a:prstGeom>
        </p:spPr>
      </p:pic>
      <p:pic>
        <p:nvPicPr>
          <p:cNvPr id="5" name="Picture 4" descr="A picture containing text, diagram, line, map&#10;&#10;Description automatically generated">
            <a:extLst>
              <a:ext uri="{FF2B5EF4-FFF2-40B4-BE49-F238E27FC236}">
                <a16:creationId xmlns:a16="http://schemas.microsoft.com/office/drawing/2014/main" id="{A282CA08-EC73-41C4-F9B4-4ED9EEB1F7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094"/>
          <a:stretch/>
        </p:blipFill>
        <p:spPr>
          <a:xfrm>
            <a:off x="152400" y="2421636"/>
            <a:ext cx="5943600" cy="3128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113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5256B-5E68-C010-0015-6CFD51BA1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Bubble plot for CO2 emissions per capita, bubble size = GDP </a:t>
            </a:r>
          </a:p>
        </p:txBody>
      </p:sp>
      <p:pic>
        <p:nvPicPr>
          <p:cNvPr id="4" name="Picture 3" descr="A graph of co2 emissions per capita by country&#10;&#10;Description automatically generated with low confidence">
            <a:extLst>
              <a:ext uri="{FF2B5EF4-FFF2-40B4-BE49-F238E27FC236}">
                <a16:creationId xmlns:a16="http://schemas.microsoft.com/office/drawing/2014/main" id="{16CBBAC6-BF28-1320-8473-A8E5A36512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928" y="1839765"/>
            <a:ext cx="8614144" cy="465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858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5256B-5E68-C010-0015-6CFD51BA1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Bubble plot for CO2 emissions per capita, bubble size = GDP per capita</a:t>
            </a:r>
          </a:p>
        </p:txBody>
      </p:sp>
      <p:pic>
        <p:nvPicPr>
          <p:cNvPr id="3" name="Picture 2" descr="A picture containing text, software, screenshot&#10;&#10;Description automatically generated">
            <a:extLst>
              <a:ext uri="{FF2B5EF4-FFF2-40B4-BE49-F238E27FC236}">
                <a16:creationId xmlns:a16="http://schemas.microsoft.com/office/drawing/2014/main" id="{0FC9423D-E993-C99A-2BC3-BE49A2E00F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361" y="1908781"/>
            <a:ext cx="8729277" cy="4715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434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542</Words>
  <Application>Microsoft Macintosh PowerPoint</Application>
  <PresentationFormat>Widescreen</PresentationFormat>
  <Paragraphs>148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The Environmental  Kuznets Curve</vt:lpstr>
      <vt:lpstr>Environmental Kuznets Curve</vt:lpstr>
      <vt:lpstr>Example of an EKC</vt:lpstr>
      <vt:lpstr>Kuznets Curves for countries on the same plot</vt:lpstr>
      <vt:lpstr>Individual Kuznets Curves</vt:lpstr>
      <vt:lpstr>CO2 emissions per capita over time </vt:lpstr>
      <vt:lpstr>CO2 emissions per capita over time for all countries</vt:lpstr>
      <vt:lpstr>Bubble plot for CO2 emissions per capita, bubble size = GDP </vt:lpstr>
      <vt:lpstr>Bubble plot for CO2 emissions per capita, bubble size = GDP per capita</vt:lpstr>
      <vt:lpstr>Tree chart showing integrated emissions from 1960 onwards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Sentiment Analysis</vt:lpstr>
      <vt:lpstr>PowerPoint Presentation</vt:lpstr>
      <vt:lpstr>Topic Modeling</vt:lpstr>
      <vt:lpstr>PowerPoint Presentation</vt:lpstr>
      <vt:lpstr>Word Clouds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Kuznets Curve</dc:title>
  <dc:creator>Rajadnya, Atharva</dc:creator>
  <cp:lastModifiedBy>Knepp, Aleksi Rhea</cp:lastModifiedBy>
  <cp:revision>5</cp:revision>
  <dcterms:created xsi:type="dcterms:W3CDTF">2023-05-05T01:59:45Z</dcterms:created>
  <dcterms:modified xsi:type="dcterms:W3CDTF">2023-05-06T23:36:08Z</dcterms:modified>
</cp:coreProperties>
</file>

<file path=docProps/thumbnail.jpeg>
</file>